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42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60.xml" ContentType="application/vnd.openxmlformats-officedocument.presentationml.slide+xml"/>
  <Override PartName="/ppt/slides/slide20.xml" ContentType="application/vnd.openxmlformats-officedocument.presentationml.slide+xml"/>
  <Override PartName="/ppt/slides/slide57.xml" ContentType="application/vnd.openxmlformats-officedocument.presentationml.slide+xml"/>
  <Override PartName="/ppt/slides/slide19.xml" ContentType="application/vnd.openxmlformats-officedocument.presentationml.slide+xml"/>
  <Override PartName="/ppt/slides/slide61.xml" ContentType="application/vnd.openxmlformats-officedocument.presentationml.slide+xml"/>
  <Override PartName="/ppt/slides/slide21.xml" ContentType="application/vnd.openxmlformats-officedocument.presentationml.slide+xml"/>
  <Override PartName="/ppt/slides/slide58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64.xml" ContentType="application/vnd.openxmlformats-officedocument.presentationml.slide+xml"/>
  <Override PartName="/ppt/slides/slide27.xml" ContentType="application/vnd.openxmlformats-officedocument.presentationml.slide+xml"/>
  <Override PartName="/ppt/slides/slide63.xml" ContentType="application/vnd.openxmlformats-officedocument.presentationml.slide+xml"/>
  <Override PartName="/ppt/slides/slide26.xml" ContentType="application/vnd.openxmlformats-officedocument.presentationml.slide+xml"/>
  <Override PartName="/ppt/slides/slide62.xml" ContentType="application/vnd.openxmlformats-officedocument.presentationml.slide+xml"/>
  <Override PartName="/ppt/slides/slide25.xml" ContentType="application/vnd.openxmlformats-officedocument.presentationml.slide+xml"/>
  <Override PartName="/ppt/slides/slide59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48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49.xml" ContentType="application/vnd.openxmlformats-officedocument.presentationml.slide+xml"/>
  <Override PartName="/ppt/slides/_rels/slide39.xml.rels" ContentType="application/vnd.openxmlformats-package.relationships+xml"/>
  <Override PartName="/ppt/slides/_rels/slide31.xml.rels" ContentType="application/vnd.openxmlformats-package.relationships+xml"/>
  <Override PartName="/ppt/slides/_rels/slide15.xml.rels" ContentType="application/vnd.openxmlformats-package.relationships+xml"/>
  <Override PartName="/ppt/slides/_rels/slide24.xml.rels" ContentType="application/vnd.openxmlformats-package.relationships+xml"/>
  <Override PartName="/ppt/slides/_rels/slide58.xml.rels" ContentType="application/vnd.openxmlformats-package.relationships+xml"/>
  <Override PartName="/ppt/slides/_rels/slide13.xml.rels" ContentType="application/vnd.openxmlformats-package.relationships+xml"/>
  <Override PartName="/ppt/slides/_rels/slide27.xml.rels" ContentType="application/vnd.openxmlformats-package.relationships+xml"/>
  <Override PartName="/ppt/slides/_rels/slide36.xml.rels" ContentType="application/vnd.openxmlformats-package.relationships+xml"/>
  <Override PartName="/ppt/slides/_rels/slide43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21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2.xml.rels" ContentType="application/vnd.openxmlformats-package.relationships+xml"/>
  <Override PartName="/ppt/slides/_rels/slide48.xml.rels" ContentType="application/vnd.openxmlformats-package.relationships+xml"/>
  <Override PartName="/ppt/slides/_rels/slide64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55.xml.rels" ContentType="application/vnd.openxmlformats-package.relationships+xml"/>
  <Override PartName="/ppt/slides/_rels/slide35.xml.rels" ContentType="application/vnd.openxmlformats-package.relationships+xml"/>
  <Override PartName="/ppt/slides/_rels/slide51.xml.rels" ContentType="application/vnd.openxmlformats-package.relationships+xml"/>
  <Override PartName="/ppt/slides/_rels/slide42.xml.rels" ContentType="application/vnd.openxmlformats-package.relationships+xml"/>
  <Override PartName="/ppt/slides/_rels/slide7.xml.rels" ContentType="application/vnd.openxmlformats-package.relationships+xml"/>
  <Override PartName="/ppt/slides/_rels/slide32.xml.rels" ContentType="application/vnd.openxmlformats-package.relationships+xml"/>
  <Override PartName="/ppt/slides/_rels/slide1.xml.rels" ContentType="application/vnd.openxmlformats-package.relationships+xml"/>
  <Override PartName="/ppt/slides/_rels/slide54.xml.rels" ContentType="application/vnd.openxmlformats-package.relationships+xml"/>
  <Override PartName="/ppt/slides/_rels/slide63.xml.rels" ContentType="application/vnd.openxmlformats-package.relationships+xml"/>
  <Override PartName="/ppt/slides/_rels/slide47.xml.rels" ContentType="application/vnd.openxmlformats-package.relationships+xml"/>
  <Override PartName="/ppt/slides/_rels/slide4.xml.rels" ContentType="application/vnd.openxmlformats-package.relationships+xml"/>
  <Override PartName="/ppt/slides/_rels/slide41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50.xml.rels" ContentType="application/vnd.openxmlformats-package.relationships+xml"/>
  <Override PartName="/ppt/slides/_rels/slide49.xml.rels" ContentType="application/vnd.openxmlformats-package.relationships+xml"/>
  <Override PartName="/ppt/slides/_rels/slide53.xml.rels" ContentType="application/vnd.openxmlformats-package.relationships+xml"/>
  <Override PartName="/ppt/slides/_rels/slide62.xml.rels" ContentType="application/vnd.openxmlformats-package.relationships+xml"/>
  <Override PartName="/ppt/slides/_rels/slide46.xml.rels" ContentType="application/vnd.openxmlformats-package.relationships+xml"/>
  <Override PartName="/ppt/slides/_rels/slide52.xml.rels" ContentType="application/vnd.openxmlformats-package.relationships+xml"/>
  <Override PartName="/ppt/slides/_rels/slide57.xml.rels" ContentType="application/vnd.openxmlformats-package.relationships+xml"/>
  <Override PartName="/ppt/slides/_rels/slide61.xml.rels" ContentType="application/vnd.openxmlformats-package.relationships+xml"/>
  <Override PartName="/ppt/slides/_rels/slide3.xml.rels" ContentType="application/vnd.openxmlformats-package.relationships+xml"/>
  <Override PartName="/ppt/slides/_rels/slide28.xml.rels" ContentType="application/vnd.openxmlformats-package.relationships+xml"/>
  <Override PartName="/ppt/slides/_rels/slide18.xml.rels" ContentType="application/vnd.openxmlformats-package.relationships+xml"/>
  <Override PartName="/ppt/slides/_rels/slide22.xml.rels" ContentType="application/vnd.openxmlformats-package.relationships+xml"/>
  <Override PartName="/ppt/slides/_rels/slide9.xml.rels" ContentType="application/vnd.openxmlformats-package.relationships+xml"/>
  <Override PartName="/ppt/slides/_rels/slide44.xml.rels" ContentType="application/vnd.openxmlformats-package.relationships+xml"/>
  <Override PartName="/ppt/slides/_rels/slide37.xml.rels" ContentType="application/vnd.openxmlformats-package.relationships+xml"/>
  <Override PartName="/ppt/slides/_rels/slide56.xml.rels" ContentType="application/vnd.openxmlformats-package.relationships+xml"/>
  <Override PartName="/ppt/slides/_rels/slide60.xml.rels" ContentType="application/vnd.openxmlformats-package.relationships+xml"/>
  <Override PartName="/ppt/slides/_rels/slide14.xml.rels" ContentType="application/vnd.openxmlformats-package.relationships+xml"/>
  <Override PartName="/ppt/slides/_rels/slide33.xml.rels" ContentType="application/vnd.openxmlformats-package.relationships+xml"/>
  <Override PartName="/ppt/slides/_rels/slide29.xml.rels" ContentType="application/vnd.openxmlformats-package.relationships+xml"/>
  <Override PartName="/ppt/slides/_rels/slide19.xml.rels" ContentType="application/vnd.openxmlformats-package.relationships+xml"/>
  <Override PartName="/ppt/slides/_rels/slide23.xml.rels" ContentType="application/vnd.openxmlformats-package.relationships+xml"/>
  <Override PartName="/ppt/slides/_rels/slide30.xml.rels" ContentType="application/vnd.openxmlformats-package.relationships+xml"/>
  <Override PartName="/ppt/slides/_rels/slide38.xml.rels" ContentType="application/vnd.openxmlformats-package.relationships+xml"/>
  <Override PartName="/ppt/slides/_rels/slide45.xml.rels" ContentType="application/vnd.openxmlformats-package.relationships+xml"/>
  <Override PartName="/ppt/slides/_rels/slide25.xml.rels" ContentType="application/vnd.openxmlformats-package.relationships+xml"/>
  <Override PartName="/ppt/slides/_rels/slide59.xml.rels" ContentType="application/vnd.openxmlformats-package.relationships+xml"/>
  <Override PartName="/ppt/slides/_rels/slide10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42C679BF-CBEF-4CE9-BDB9-CC21DC2F752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r">
              <a:lnSpc>
                <a:spcPct val="100000"/>
              </a:lnSpc>
              <a:buNone/>
            </a:pPr>
            <a:fld id="{D8B55F46-ED28-469F-A76B-657322162705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32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4400" spc="-1" strike="noStrike">
                <a:solidFill>
                  <a:srgbClr val="ffff00"/>
                </a:solidFill>
                <a:latin typeface="Arial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r">
              <a:lnSpc>
                <a:spcPct val="100000"/>
              </a:lnSpc>
              <a:buNone/>
            </a:pPr>
            <a:fld id="{23FE7503-1F07-41DB-A169-80D1929B6C4C}" type="slidenum">
              <a:rPr b="1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Click to edit the outline text format</a:t>
            </a:r>
            <a:endParaRPr b="1" lang="en-US" sz="3200" spc="-1" strike="noStrike">
              <a:solidFill>
                <a:srgbClr val="ffff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1" lang="en-US" sz="24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1" lang="en-US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1" lang="en-US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1" lang="en-US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1" lang="en-US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1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6"/>
          <p:cNvSpPr/>
          <p:nvPr/>
        </p:nvSpPr>
        <p:spPr>
          <a:xfrm>
            <a:off x="468360" y="743040"/>
            <a:ext cx="8135640" cy="5328720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Rectangle 7"/>
          <p:cNvSpPr/>
          <p:nvPr/>
        </p:nvSpPr>
        <p:spPr>
          <a:xfrm>
            <a:off x="642960" y="2786040"/>
            <a:ext cx="7772040" cy="1142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i="1" lang="en-US" sz="6600" spc="-1" strike="noStrike">
                <a:solidFill>
                  <a:srgbClr val="ffff00"/>
                </a:solidFill>
                <a:latin typeface="Arial"/>
              </a:rPr>
              <a:t>Sūra ad-Dukhān</a:t>
            </a:r>
            <a:br/>
            <a:r>
              <a:rPr b="1" i="1" lang="en-US" sz="5400" spc="-1" strike="noStrike">
                <a:solidFill>
                  <a:srgbClr val="ffff00"/>
                </a:solidFill>
                <a:latin typeface="Arial"/>
              </a:rPr>
              <a:t>(The Smoke)</a:t>
            </a:r>
            <a:endParaRPr b="0" lang="en-US" sz="5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ar-AE" sz="6000" spc="-1" strike="noStrike">
                <a:solidFill>
                  <a:srgbClr val="ffff00"/>
                </a:solidFill>
                <a:latin typeface="Arial"/>
                <a:cs typeface="Simplified Arabic"/>
              </a:rPr>
              <a:t>سورہ دخان</a:t>
            </a:r>
            <a:endParaRPr b="0" lang="en-US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i="1" lang="en-US" sz="6000" spc="-1" strike="noStrike">
                <a:solidFill>
                  <a:srgbClr val="ffff00"/>
                </a:solidFill>
                <a:latin typeface="Arial"/>
              </a:rPr>
              <a:t>Súrah – 44</a:t>
            </a:r>
            <a:endParaRPr b="0" lang="en-US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i="1" lang="en-US" sz="6000" spc="-1" strike="noStrike">
                <a:solidFill>
                  <a:srgbClr val="ffff00"/>
                </a:solidFill>
                <a:latin typeface="Arial"/>
              </a:rPr>
              <a:t>No of Ayat – 59</a:t>
            </a:r>
            <a:br/>
            <a:r>
              <a:rPr b="1" lang="en-US" sz="4000" spc="-1" strike="noStrike">
                <a:solidFill>
                  <a:srgbClr val="ffff00"/>
                </a:solidFill>
                <a:latin typeface="Arial"/>
              </a:rPr>
              <a:t> Meccan sūrah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49" name="Rectangle 3"/>
          <p:cNvSpPr/>
          <p:nvPr/>
        </p:nvSpPr>
        <p:spPr>
          <a:xfrm>
            <a:off x="468360" y="254160"/>
            <a:ext cx="8280000" cy="36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2e2e2e"/>
              </a:gs>
              <a:gs pos="100000">
                <a:srgbClr val="000000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80000"/>
              </a:lnSpc>
              <a:spcBef>
                <a:spcPts val="400"/>
              </a:spcBef>
              <a:buNone/>
            </a:pPr>
            <a:r>
              <a:rPr b="0" lang="en-GB" sz="2000" spc="-1" strike="noStrike">
                <a:solidFill>
                  <a:srgbClr val="ffffff"/>
                </a:solidFill>
                <a:latin typeface="Trebuchet MS"/>
              </a:rPr>
              <a:t>A’maal for the 23rd night of Ramadan.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50" name="Picture 5" descr=""/>
          <p:cNvPicPr/>
          <p:nvPr/>
        </p:nvPicPr>
        <p:blipFill>
          <a:blip r:embed="rId2"/>
          <a:stretch/>
        </p:blipFill>
        <p:spPr>
          <a:xfrm>
            <a:off x="6875640" y="4540320"/>
            <a:ext cx="2268000" cy="2338200"/>
          </a:xfrm>
          <a:prstGeom prst="rect">
            <a:avLst/>
          </a:prstGeom>
          <a:ln w="9525">
            <a:noFill/>
          </a:ln>
        </p:spPr>
      </p:pic>
      <p:pic>
        <p:nvPicPr>
          <p:cNvPr id="51" name="Picture 8" descr=""/>
          <p:cNvPicPr/>
          <p:nvPr/>
        </p:nvPicPr>
        <p:blipFill>
          <a:blip r:embed="rId3"/>
          <a:stretch/>
        </p:blipFill>
        <p:spPr>
          <a:xfrm>
            <a:off x="122400" y="5724360"/>
            <a:ext cx="347400" cy="348840"/>
          </a:xfrm>
          <a:prstGeom prst="rect">
            <a:avLst/>
          </a:prstGeom>
          <a:ln w="9525">
            <a:noFill/>
          </a:ln>
        </p:spPr>
      </p:pic>
      <p:sp>
        <p:nvSpPr>
          <p:cNvPr id="52" name="TextBox 9"/>
          <p:cNvSpPr/>
          <p:nvPr/>
        </p:nvSpPr>
        <p:spPr>
          <a:xfrm>
            <a:off x="356040" y="5877000"/>
            <a:ext cx="2698920" cy="1185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ffffff"/>
                </a:solidFill>
                <a:latin typeface="Adobe Fan Heiti Std B"/>
                <a:ea typeface="Adobe Fan Heiti Std B"/>
              </a:rPr>
              <a:t>fb.com/imambargahalireza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ffffff"/>
                </a:solidFill>
                <a:latin typeface="Adobe Fan Heiti Std B"/>
                <a:ea typeface="Adobe Fan Heiti Std B"/>
              </a:rPr>
              <a:t>www.imambargahalireza.com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ffffff"/>
                </a:solidFill>
                <a:latin typeface="Adobe Fan Heiti Std B"/>
                <a:ea typeface="Adobe Fan Heiti Std B"/>
              </a:rPr>
              <a:t>youtube.com/imambargahalireza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</p:txBody>
      </p:sp>
      <p:pic>
        <p:nvPicPr>
          <p:cNvPr id="53" name="Picture 10" descr=""/>
          <p:cNvPicPr/>
          <p:nvPr/>
        </p:nvPicPr>
        <p:blipFill>
          <a:blip r:embed="rId4"/>
          <a:stretch/>
        </p:blipFill>
        <p:spPr>
          <a:xfrm>
            <a:off x="122400" y="6146640"/>
            <a:ext cx="347400" cy="347400"/>
          </a:xfrm>
          <a:prstGeom prst="rect">
            <a:avLst/>
          </a:prstGeom>
          <a:ln w="9525">
            <a:noFill/>
          </a:ln>
        </p:spPr>
      </p:pic>
      <p:pic>
        <p:nvPicPr>
          <p:cNvPr id="54" name="Picture 11" descr=""/>
          <p:cNvPicPr/>
          <p:nvPr/>
        </p:nvPicPr>
        <p:blipFill>
          <a:blip r:embed="rId5"/>
          <a:stretch/>
        </p:blipFill>
        <p:spPr>
          <a:xfrm>
            <a:off x="69840" y="6518160"/>
            <a:ext cx="425160" cy="321840"/>
          </a:xfrm>
          <a:prstGeom prst="rect">
            <a:avLst/>
          </a:prstGeom>
          <a:ln w="9525">
            <a:noFill/>
          </a:ln>
        </p:spPr>
      </p:pic>
    </p:spTree>
  </p:cSld>
  <p:transition>
    <p:fad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nodeType="with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رَبِّ السَّمَاوَاتِ وَالْأَرْضِ وَمَا بَيْنَهُمَا إِن كُنتُم مُّوقِنِينَ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179280" y="32148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Lord of the heavens and the earth, and what is between them, if you have faith.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0" name="Rectangle 2"/>
          <p:cNvSpPr/>
          <p:nvPr/>
        </p:nvSpPr>
        <p:spPr>
          <a:xfrm>
            <a:off x="642960" y="47149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4800" spc="-1" strike="noStrike">
                <a:solidFill>
                  <a:srgbClr val="ffffff"/>
                </a:solidFill>
                <a:latin typeface="Adobe Arabic"/>
              </a:rPr>
              <a:t> وہ سارے آسمانوں اور زمین اور جو کچھ ان کے درمیان ہے  ،سب کامالک ہے اگر تم یقین لانے والے ہو </a:t>
            </a:r>
            <a:endParaRPr b="0" lang="en-US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107172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لَا إِلَهَ إِلَّا هُوَ يُحْيِي وَيُمِيتُ رَبُّكُمْ وَرَبُّ آبَائِكُمُ الْأَوَّلِين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179280" y="29289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There is no god but He; He gives life and causes death; your Lord and the Lord of your fathers of before.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4" name="Rectangle 2"/>
          <p:cNvSpPr/>
          <p:nvPr/>
        </p:nvSpPr>
        <p:spPr>
          <a:xfrm>
            <a:off x="642960" y="47862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8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اس کے سوا کوئی معبود نہیں وہ زندگی اور موت دیتا ہے وہ تمہارا مالک اور تمہارے پہلے بزرگوں کا بھی مالک ہے</a:t>
            </a:r>
            <a:endParaRPr b="0" lang="en-US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بَلْ هُمْ فِي شَكٍّ يَلْعَبُونَ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Nay, they are playing in doubt.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مگر یہ لوگ تو شک میں  پڑے گھوم رہے ہیں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فَارْتَقِبْ يَوْمَ تَأْتِي السَّمَاء بِدُخَانٍ مُّبِينٍ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١٠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179280" y="32860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Therefore be on the watch for the day when the heaven shall bring a smoke clearly visible.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ں پھر تم اس دن کا انتظار کرو جب آسمان سے ظاہراً دھواں نکلے گا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يَغْشَى النَّاسَ هَذَا عَذَابٌ أَلِيمٌ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١١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179280" y="32148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Covering the people, this is a painful punishment.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6" name="Rectangle 2"/>
          <p:cNvSpPr/>
          <p:nvPr/>
        </p:nvSpPr>
        <p:spPr>
          <a:xfrm>
            <a:off x="642960" y="47862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ں پھر تم اس دن کا انتظار کرو جب آسمان سے ظاہراً دھواں نکلے گا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رَبَّنَا اكْشِفْ عَنَّا الْعَذَابَ إِنَّا مُؤْمِنُونَ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179280" y="33195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(They will say) Our Lord, remove from us the punishment; surely we are believers.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0" name="Rectangle 2"/>
          <p:cNvSpPr/>
          <p:nvPr/>
        </p:nvSpPr>
        <p:spPr>
          <a:xfrm>
            <a:off x="642960" y="46432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800" spc="-1" strike="noStrike">
                <a:solidFill>
                  <a:srgbClr val="ffffff"/>
                </a:solidFill>
                <a:latin typeface="Adobe Arabic"/>
                <a:cs typeface="Adobe Arabic"/>
              </a:rPr>
              <a:t>﴿کافربھی﴾ کہیں گے. اے ہمارے رب ہم سے یہ عذاب دور کردے  ہم بھی ایمان لاتے ہیں</a:t>
            </a:r>
            <a:r>
              <a:rPr b="1" lang="en-US" sz="4800" spc="-1" strike="noStrike">
                <a:solidFill>
                  <a:srgbClr val="ffffff"/>
                </a:solidFill>
                <a:latin typeface="Adobe Arabic"/>
              </a:rPr>
              <a:t> </a:t>
            </a:r>
            <a:endParaRPr b="0" lang="en-US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أَنَّى لَهُمُ الذِّكْرَى وَقَدْ جَاءهُمْ رَسُولٌ مُّبِينٌ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179280" y="27147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How shall they be reminded, when a Messenger making clear (the truth) already came to them?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4" name="Rectangle 2"/>
          <p:cNvSpPr/>
          <p:nvPr/>
        </p:nvSpPr>
        <p:spPr>
          <a:xfrm>
            <a:off x="642960" y="45720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اس وقت انکو کیا نصیحت آئیگی جب کہ انکے پاس صاف صاف بیان کرنے والے رسول(ص) آچکے تھے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ثُمَّ تَوَلَّوْا عَنْهُ وَقَالُوا مُعَلَّمٌ مَّجْنُونٌ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179280" y="32148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But they turned their backs on him, and said: he is taught (by others), a madman.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8" name="Rectangle 2"/>
          <p:cNvSpPr/>
          <p:nvPr/>
        </p:nvSpPr>
        <p:spPr>
          <a:xfrm>
            <a:off x="728640" y="47149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پھر بھی ان لوگوں نے اس سے منہ پھیرا اور کہا یہ تو سکھا یا ہوا دیوانہ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إِنَّا كَاشِفُو الْعَذَابِ قَلِيلًا إِنَّكُمْ عَائِدُونَ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179280" y="32148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Surely We will remove the punishment a little, but certainly you will return (to evil).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2" name="Rectangle 2"/>
          <p:cNvSpPr/>
          <p:nvPr/>
        </p:nvSpPr>
        <p:spPr>
          <a:xfrm>
            <a:off x="642960" y="47149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ہم تھوڑے دنوں کیلئے عذاب ٹال دیتے ہیں، لیکن ضرور تم کفر کی طرف پلٹ جاوگے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يَوْمَ نَبْطِشُ الْبَطْشَةَ الْكُبْرَى إِنَّا مُنتَقِمُونَ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 day We shall seize them with a great seizure, surely We will inflict retribution.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. ہم ان سے پورا بدلہ تو اس دن لینگے جس دن انکی سخت گرفت کرینگے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اَللَّهُمَّ صَلِّ عَلَى مُحَمَّدٍ وَ آلِ مُحَمَّد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08000" y="3143160"/>
            <a:ext cx="896436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O Alláh send Your blessings on Muhammad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and the family of Muhammad.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8" name="Rectangle 15"/>
          <p:cNvSpPr/>
          <p:nvPr/>
        </p:nvSpPr>
        <p:spPr>
          <a:xfrm>
            <a:off x="328680" y="5459400"/>
            <a:ext cx="8534160" cy="36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4000" spc="-1" strike="noStrike">
                <a:solidFill>
                  <a:srgbClr val="ffffff"/>
                </a:solidFill>
                <a:latin typeface="Alvi Nastaleeq"/>
                <a:cs typeface="Alvi Nastaleeq"/>
              </a:rPr>
              <a:t>اے الله! رحمت فرما محمد وآل</a:t>
            </a:r>
            <a:r>
              <a:rPr b="1" lang="en-US" sz="4000" spc="-1" strike="noStrike">
                <a:solidFill>
                  <a:srgbClr val="ffffff"/>
                </a:solidFill>
                <a:latin typeface="Alvi Nastaleeq"/>
                <a:ea typeface="Alvi Nastaleeq"/>
              </a:rPr>
              <a:t>)ع( محمد پر </a:t>
            </a:r>
            <a:endParaRPr b="0" lang="en-US" sz="4000" spc="-1" strike="noStrike">
              <a:latin typeface="Arial"/>
            </a:endParaRPr>
          </a:p>
        </p:txBody>
      </p:sp>
    </p:spTree>
  </p:cSld>
  <p:transition>
    <p:fade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وَلَقَدْ فَتَنَّا قَبْلَهُمْ قَوْمَ فِرْعَوْنَ وَجَاءهُمْ رَسُولٌ كَرِيم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179280" y="33577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And We tried before them the people of Fir`aun, and there came to them a noble Prophet.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اور ان سے پہلے ہم نے قوم فرعون کی بھی آزمائش کی انکے پاس ایک بلند مرتبہ پیغمبر ﴿موسیٰ﴾</a:t>
            </a:r>
            <a:endParaRPr b="0" lang="en-US" sz="4400" spc="-1" strike="noStrike">
              <a:latin typeface="Arial"/>
            </a:endParaRPr>
          </a:p>
        </p:txBody>
      </p:sp>
    </p:spTree>
  </p:cSld>
  <p:transition>
    <p:fade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أَنْ أَدُّوا إِلَيَّ عِبَادَ اللَّهِ إِنِّي لَكُمْ رَسُولٌ أَمِين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179280" y="31431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Saying: Deliver to me the servants of All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á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h; indeed I am a trusted Messenger to you.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Rectangle 2"/>
          <p:cNvSpPr/>
          <p:nvPr/>
        </p:nvSpPr>
        <p:spPr>
          <a:xfrm>
            <a:off x="642960" y="46432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کہ بندگان خدا﴿بنی اسرائیل﴾ کو میرے حوالے کردو کہ میں خدا کیطرف سے تمہارا امانتدار پیغمبر ہوں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وَأَنْ لَّا تَعْلُوا عَلَى اللَّهِ إِنِّي آتِيكُم بِسُلْطَانٍ مُّبِينٍ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١٩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179280" y="32860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And exalt not yourselves over All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á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h; I come to you with a clear authority.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8" name="Rectangle 2"/>
          <p:cNvSpPr/>
          <p:nvPr/>
        </p:nvSpPr>
        <p:spPr>
          <a:xfrm>
            <a:off x="642960" y="47149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خدا کے مقابل سرکشی نہ کرو کہ میں تمہارے پاس واضح دلیل کیساتھ آیاہوں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85800" y="121428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وَإِنِّي عُذْتُ بِرَبِّي وَرَبِّكُمْ أَن تَرْجُمُونِ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٢٠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179280" y="29289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And I take refuge with my Lord and your Lord that you stone me (to death).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2" name="Rectangle 2"/>
          <p:cNvSpPr/>
          <p:nvPr/>
        </p:nvSpPr>
        <p:spPr>
          <a:xfrm>
            <a:off x="642960" y="45720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اس  چیز سے ،کہ تم مجھے سنگسار کرو گے میں اپنے اور تمہارے رب کی پناہ لیتا ہوں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وَإِنْ لَّمْ تُؤْمِنُوا لِي فَاعْتَزِلُونِ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٢١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If you do not believe me, then leave me alone.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6" name="Rectangle 2"/>
          <p:cNvSpPr/>
          <p:nvPr/>
        </p:nvSpPr>
        <p:spPr>
          <a:xfrm>
            <a:off x="728640" y="485784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اگر تم مجھ پر ایمان نہیں لائے تو مجھ سے الگ ہورہو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فَدَعَا رَبَّهُ أَنَّ هَؤُلَاء قَوْمٌ مُّجْرِمُونَ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142920" y="32860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Then he called upon his Lord: These are a guilty people.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0" name="Rectangle 2"/>
          <p:cNvSpPr/>
          <p:nvPr/>
        </p:nvSpPr>
        <p:spPr>
          <a:xfrm>
            <a:off x="800280" y="47862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تب موسیٰ  نے اپنے رب سے فریاد کی کہ یہ بڑے شریر لوگ ہیں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85800" y="128592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فَأَسْرِ بِعِبَادِي لَيْلًا إِنَّكُم مُّتَّبَعُونَ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subTitle"/>
          </p:nvPr>
        </p:nvSpPr>
        <p:spPr>
          <a:xfrm>
            <a:off x="179280" y="30337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(He was commanded saying) Go forth with My servants by night, certainly you will be followed.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4" name="Rectangle 2"/>
          <p:cNvSpPr/>
          <p:nvPr/>
        </p:nvSpPr>
        <p:spPr>
          <a:xfrm>
            <a:off x="728640" y="48880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4400" spc="-1" strike="noStrike">
                <a:solidFill>
                  <a:srgbClr val="ffffff"/>
                </a:solidFill>
                <a:latin typeface="Adobe Arabic"/>
              </a:rPr>
              <a:t> تو ﴿حکم ملا﴾ تم میرے بندوں ﴿بنی اسرائیل﴾ کو راتوں رات لے جائو لیکن تمہارا پیچھا بھی کیا جائے گا</a:t>
            </a:r>
            <a:endParaRPr b="0" lang="en-US" sz="4400" spc="-1" strike="noStrike">
              <a:latin typeface="Arial"/>
            </a:endParaRPr>
          </a:p>
        </p:txBody>
      </p:sp>
    </p:spTree>
  </p:cSld>
  <p:transition>
    <p:fade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وَاتْرُكْ الْبَحْرَ رَهْوًا إِنَّهُمْ جُندٌ مُّغْرَقُونَ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179280" y="339084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Leave the sea calm; they are a host that shall be drowned.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8" name="Rectangle 2"/>
          <p:cNvSpPr/>
          <p:nvPr/>
        </p:nvSpPr>
        <p:spPr>
          <a:xfrm>
            <a:off x="728640" y="47862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اورتم  ٹھہرے ہوئے دریا سے پار ہو جائو مگر انکا سارا لشکر ڈبو دیا جائے گا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كَمْ تَرَكُوا مِن جَنَّاتٍ وَعُيُونٍ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How many have they left, of gardens and fountains!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وہ لوگ کتنے ہی باغات، چشمے،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وَزُرُوعٍ وَمَقَامٍ كَرِيمٍ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79280" y="371484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And cornfields, and noble places!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کھیتیاں، نفیس مکانات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6000" spc="-1" strike="noStrike">
                <a:solidFill>
                  <a:srgbClr val="ffffff"/>
                </a:solidFill>
                <a:latin typeface="Arial"/>
                <a:cs typeface="Simplified Arabic"/>
              </a:rPr>
              <a:t>بِسْمِ اللهِ الرَّحْمنِ الرَّحِيمِِ </a:t>
            </a:r>
            <a:endParaRPr b="0" lang="en-US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108000" y="3886200"/>
            <a:ext cx="896436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In the name of Alláh the Beneficent, the Merciful.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2" name="Rectangle 15"/>
          <p:cNvSpPr/>
          <p:nvPr/>
        </p:nvSpPr>
        <p:spPr>
          <a:xfrm>
            <a:off x="341280" y="5254560"/>
            <a:ext cx="8534160" cy="36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4000" spc="-1" strike="noStrike">
                <a:solidFill>
                  <a:srgbClr val="ffffff"/>
                </a:solidFill>
                <a:latin typeface="Alvi Nastaleeq"/>
                <a:cs typeface="Alvi Nastaleeq"/>
              </a:rPr>
              <a:t>عظیم اور دائمی رحمتوں والے خدا کے نام سے</a:t>
            </a:r>
            <a:endParaRPr b="0" lang="en-US" sz="4000" spc="-1" strike="noStrike">
              <a:latin typeface="Arial"/>
            </a:endParaRPr>
          </a:p>
        </p:txBody>
      </p:sp>
    </p:spTree>
  </p:cSld>
  <p:transition>
    <p:fade/>
  </p:transition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وَنَعْمَةٍ كَانُوا فِيهَا فَاكِهِين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And blessings in which they took delight!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آرام دہ چیزیں چھوڑ گئے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كَذَلِكَ وَأَوْرَثْنَاهَا قَوْمًا آخَرِينَ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179280" y="30718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Thus (was it), and We gave them as heritage to another people.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4" name="Rectangle 2"/>
          <p:cNvSpPr/>
          <p:nvPr/>
        </p:nvSpPr>
        <p:spPr>
          <a:xfrm>
            <a:off x="800280" y="45306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جن میں وہ چین سے رہا کرتے تھے ایسا ہی ہوا اور ہم نے دوسرے لوگوں کو ان چیزوں کا مالک بنادیا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فَمَا بَكَتْ عَلَيْهِمُ السَّمَاء وَالْأَرْضُ وَمَا كَانُوا مُنظَرِين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٢٩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So the heaven and the earth did not weep for them, nor were they given respite.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Rectangle 2"/>
          <p:cNvSpPr/>
          <p:nvPr/>
        </p:nvSpPr>
        <p:spPr>
          <a:xfrm>
            <a:off x="642960" y="49291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پس ان لوگوں پر آسمان و زمین کو رونا نہ آیااور نہ ہی ہم نے انہیں کچھ مہلت دی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وَلَقَدْ نَجَّيْنَا بَنِي إِسْرَائِيلَ مِنَ الْعَذَابِ الْمُهِين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٣٠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179280" y="35002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We delivered the children of Israel from a degrading affliction.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ہم نے بنی اسرائیل کو اس سخت ترین عذاب سے نجات دی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مِن فِرْعَوْنَ إِنَّهُ كَانَ عَالِيًا مِّنَ الْمُسْرِفِينَ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٣١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From Fir`aun, he was haughty, and from those who are extravagant.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6" name="Rectangle 2"/>
          <p:cNvSpPr/>
          <p:nvPr/>
        </p:nvSpPr>
        <p:spPr>
          <a:xfrm>
            <a:off x="728640" y="49291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جو فرعون نے ان پر مسلط کر رکھا تھا، بے شک وہ سرکش اور حد سے بڑھا ہوا تھا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وَلَقَدِ اخْتَرْنَاهُمْ عَلَى عِلْمٍ عَلَى الْعَالَمِينَ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179280" y="31431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Certainly We chose them, having knowledge, over the nations.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0" name="Rectangle 2"/>
          <p:cNvSpPr/>
          <p:nvPr/>
        </p:nvSpPr>
        <p:spPr>
          <a:xfrm>
            <a:off x="0" y="4714920"/>
            <a:ext cx="91436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جو فرعون نے ان پر مسلط کر رکھا تھا، بے شک وہ سرکش اور حد سے بڑھا ہوا تھا سارے جہانوں میں برگزیدہ کیا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وَآتَيْنَاهُم مِّنَ الْآيَاتِ مَا فِيهِ بَلَاء مُّبِينٌ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14292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We gave them of the signs, wherein was a clear trial.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ہم نے ان کو نشانیاں دیں جن میں ان کی آزمائش تھی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 هَؤُلَاء لَيَقُولُونَ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Surely these (people) say: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یہ ﴿کفار مکہ﴾ مسلمانوں سے کہتے ہیں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إِنْ هِيَ إِلَّا مَوْتَتُنَا الْأُولَى وَمَا نَحْنُ بِمُنشَرِين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subTitle"/>
          </p:nvPr>
        </p:nvSpPr>
        <p:spPr>
          <a:xfrm>
            <a:off x="179280" y="35002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There is nothing except our first death, and we shall not be raised again.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2" name="Rectangle 2"/>
          <p:cNvSpPr/>
          <p:nvPr/>
        </p:nvSpPr>
        <p:spPr>
          <a:xfrm>
            <a:off x="714240" y="478620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کہ ہمیں تو صرف ایک ہی بار مرنا ہے اور ہم دوبارہ زندہ نہیں کیے جائیں گے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فَأْتُوا بِآبَائِنَا إِن كُنتُمْ صَادِقِينَ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179280" y="33577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Bring (back) our fathers, if you are truthful.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6" name="Rectangle 2"/>
          <p:cNvSpPr/>
          <p:nvPr/>
        </p:nvSpPr>
        <p:spPr>
          <a:xfrm>
            <a:off x="728640" y="45007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پس اگر تم لوگ سچے ہو تو ہمارے باپ دادائوں کو زندہ کر لائو بھلا یہ لوگ قوی ہیں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حم (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١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Ha M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í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m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حم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28760" y="1387440"/>
            <a:ext cx="814356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أَهُمْ خَيْرٌ أَمْ قَوْمُ تُبَّعٍ وَالَّذِينَ مِن قَبْلِهِمْ أَهْلَكْنَاهُمْ إِنَّهُمْ كَانُوا مُجْرِمِينَ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subTitle"/>
          </p:nvPr>
        </p:nvSpPr>
        <p:spPr>
          <a:xfrm>
            <a:off x="179280" y="35337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ffff00"/>
                </a:solidFill>
                <a:latin typeface="Arial"/>
                <a:ea typeface="MS Mincho"/>
              </a:rPr>
              <a:t>Are they better, or the people of Tubba`, and those before them? We destroyed them, for surely they were guilty.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Rectangle 2"/>
          <p:cNvSpPr/>
          <p:nvPr/>
        </p:nvSpPr>
        <p:spPr>
          <a:xfrm>
            <a:off x="0" y="4816440"/>
            <a:ext cx="91436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4400" spc="-1" strike="noStrike">
                <a:solidFill>
                  <a:srgbClr val="ffffff"/>
                </a:solidFill>
                <a:latin typeface="Adobe Arabic"/>
              </a:rPr>
              <a:t> یا قوم تبع والے اور وہ جوان سے پہلے ہو چکے ہم نے ہی ان سب کو تباہ کیا کیونکہ وہ سبھی گناہگار لوگ تھے</a:t>
            </a:r>
            <a:endParaRPr b="0" lang="en-US" sz="4400" spc="-1" strike="noStrike">
              <a:latin typeface="Arial"/>
            </a:endParaRPr>
          </a:p>
        </p:txBody>
      </p:sp>
    </p:spTree>
  </p:cSld>
  <p:transition>
    <p:fade/>
  </p:transition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وَمَا خَلَقْنَا السَّمَاوَاتِ وَالْأَرْضَ وَمَا بَيْنَهُمَا لَاعِبِينَ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ubTitle"/>
          </p:nvPr>
        </p:nvSpPr>
        <p:spPr>
          <a:xfrm>
            <a:off x="179280" y="296244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We created not the heavens and the earth, and what is between them, in sport.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1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4" name="Rectangle 2"/>
          <p:cNvSpPr/>
          <p:nvPr/>
        </p:nvSpPr>
        <p:spPr>
          <a:xfrm>
            <a:off x="728640" y="46432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اور ہم نے سارے آسمانوں اور زمین کو اور جوکچھ ان کے درمیان ہے ہنسی کھیل میں نہیں بنایا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مَا خَلَقْنَاهُمَا إِلَّا بِالْحَقِّ وَلَكِنَّ أَكْثَرَهُمْ لَا يَعْلَمُون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We created them not but with the truth, but most of them do not know.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1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Rectangle 2"/>
          <p:cNvSpPr/>
          <p:nvPr/>
        </p:nvSpPr>
        <p:spPr>
          <a:xfrm>
            <a:off x="642960" y="51022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ہم نے زمین و آسمان کو ٹھیک مصلحت سے بنایا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 يَوْمَ الْفَصْلِ مِيقَاتُهُمْ أَجْمَعِينَ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٤٠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179280" y="32148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Surely the day of separation, is an appointed term for all of them.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2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2" name="Rectangle 2"/>
          <p:cNvSpPr/>
          <p:nvPr/>
        </p:nvSpPr>
        <p:spPr>
          <a:xfrm>
            <a:off x="800280" y="47149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شک فیصلے﴿ قیامت﴾ کا دن ان سب لوگوں کے دوبارہ زندہ ہونے کا وقت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4800" spc="-1" strike="noStrike">
                <a:solidFill>
                  <a:srgbClr val="ffffff"/>
                </a:solidFill>
                <a:latin typeface="Arial"/>
                <a:cs typeface="Simplified Arabic"/>
              </a:rPr>
              <a:t>يَوْمَ لَا يُغْنِي مَوْلًى عَن مَّوْلًى شَيْئًا وَلَا هُمْ يُنصَرُون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4800" spc="-1" strike="noStrike">
                <a:solidFill>
                  <a:srgbClr val="ffffff"/>
                </a:solidFill>
                <a:latin typeface="Arial"/>
                <a:cs typeface="Arial"/>
              </a:rPr>
              <a:t>٤١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subTitle"/>
          </p:nvPr>
        </p:nvSpPr>
        <p:spPr>
          <a:xfrm>
            <a:off x="216000" y="314316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 day when a friend shall not be of use to a friend, nor shall they be helped.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2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6" name="Rectangle 2"/>
          <p:cNvSpPr/>
          <p:nvPr/>
        </p:nvSpPr>
        <p:spPr>
          <a:xfrm>
            <a:off x="800280" y="464328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جس دن کوئی دوست کسی دوست کے کام نہ آئیگا اورنہ ان کی مدد ہی کی جائے گی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إِلَّا مَن رَّحِمَ اللَّهُ إِنَّهُ هُوَ الْعَزِيزُ الرَّحِيمُ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subTitle"/>
          </p:nvPr>
        </p:nvSpPr>
        <p:spPr>
          <a:xfrm>
            <a:off x="179280" y="32860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Except those on whom All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á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 shall have mercy; Indeed He is the Mighty, the Merciful.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2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سوائے اسکے جس پر خدا رحم فرمائے بے شک وہ غالب تررحم کرنے والا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 شَجَرَةَ الزَّقُّومِ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Certainly, the tree of Zaqq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ú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m.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3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4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بے شک آخرت میں تھوہر کا درخت ہی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طَعَامُ الْأَثِيمِ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Shall be the food of the sinners.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3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گناہگار کی خوراک ہوگا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كَالْمُهْلِ يَغْلِي فِي الْبُطُونِ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Like molten brass, shall boil in the bellies.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4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جو پگھلے تانبے کی طرح پیٹوں میں ابال کھائے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كَغَلْيِ الْحَمِيمِ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Like the boiling of hot water.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4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 جیسے کھولتا ہوا پانی ابال کھاتا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وَالْكِتَابِ الْمُبِينِ (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By the clear Book.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واضح کتاب قرآن کی قسم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خُذُوهُ فَاعْتِلُوهُ إِلَى سَوَاء الْجَحِيمِ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subTitle"/>
          </p:nvPr>
        </p:nvSpPr>
        <p:spPr>
          <a:xfrm>
            <a:off x="179280" y="371484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(It will be said) take him, then drag him down into the middle of Hell.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4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﴿حکم ہوگا فرشتو!﴾ اسے پکڑ کر گھسیٹتے ہوئے دوزخ کے درمیان لے جائو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ثُمَّ صُبُّوا فَوْقَ رَأْسِهِ مِنْ عَذَابِ الْحَمِيمِ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subTitle"/>
          </p:nvPr>
        </p:nvSpPr>
        <p:spPr>
          <a:xfrm>
            <a:off x="179280" y="371484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Then pour on his head the torment of the boiling water.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5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4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پھر کھولتا ہوا پانی اس کے سر پر ڈال کر اسے عذاب دیاجا ئے گا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ذُقْ إِنَّكَ أَنتَ الْعَزِيزُ الْكَرِيمُ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(It will be said) Taste; surely you (thought yourself to be) the mighty, the honorable.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5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ہاں اب مزہ چکھ کہ بے شک تو بڑی عزت والا سردار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 هَذَا مَا كُنتُم بِهِ تَمْتَرُونَ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٥٠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This is what you disputed about.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6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یہ وہی دوزخ ہے جس میں تم لوگ شک کیا کرتے تھے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 الْمُتَّقِينَ فِي مَقَامٍ أَمِينٍ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٥١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Indeed the pious ones will be in a safe place.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6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بے شک پرہیزگار لوگ امن و آرام کی جگہ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فِي جَنَّاتٍ وَعُيُونٍ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٥٢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In gardens and springs.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6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0" name="Rectangle 2"/>
          <p:cNvSpPr/>
          <p:nvPr/>
        </p:nvSpPr>
        <p:spPr>
          <a:xfrm>
            <a:off x="6573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باغوں اور چشموں میں ہونگے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يَلْبَسُونَ مِن سُندُسٍ وَإِسْتَبْرَقٍ مُّتَقَابِلِينَ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subTitle"/>
          </p:nvPr>
        </p:nvSpPr>
        <p:spPr>
          <a:xfrm>
            <a:off x="179280" y="35719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They shall wear silk and brocade, (sitting) face to face.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7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4" name="Rectangle 2"/>
          <p:cNvSpPr/>
          <p:nvPr/>
        </p:nvSpPr>
        <p:spPr>
          <a:xfrm>
            <a:off x="728640" y="492912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800" spc="-1" strike="noStrike">
                <a:solidFill>
                  <a:srgbClr val="ffffff"/>
                </a:solidFill>
                <a:latin typeface="Adobe Arabic"/>
                <a:cs typeface="Adobe Arabic"/>
              </a:rPr>
              <a:t>وہ باریک اور کبھی گاڑھی ریشمی پوشاکیں پہنے ہوئے آمنے سامنے بیٹھے ہوں گے</a:t>
            </a:r>
            <a:endParaRPr b="0" lang="en-US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كَذَلِكَ وَزَوَّجْنَاهُم بِحُورٍ عِينٍ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subTitle"/>
          </p:nvPr>
        </p:nvSpPr>
        <p:spPr>
          <a:xfrm>
            <a:off x="179280" y="328608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So shall it be; and We will unite them with wide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­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eyed houris.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7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ہاں ایسا ہوگا اور ہم بڑی بڑی آنکھوں والی حوروں کو ان کی بیویاں بنادیں گے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يَدْعُونَ فِيهَا بِكُلِّ فَاكِهَةٍ آمِنِينَ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They shall call therein for every kind of fruit, in security.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8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وہ وہاں اپنی پسند کے میوے منگواکر آرام سے کھائیں گے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لَا يَذُوقُونَ فِيهَا الْمَوْتَ إِلَّا الْمَوْتَةَ الْأُولَى وَوَقَاهُمْ عَذَابَ الْجَحِيمِ</a:t>
            </a:r>
            <a:br/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ffff00"/>
                </a:solidFill>
                <a:latin typeface="Arial"/>
                <a:ea typeface="MS Mincho"/>
              </a:rPr>
              <a:t>They shall not taste death therein except the first death, and He will save them from the punishment of Hell.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6" name="Rectangle 2"/>
          <p:cNvSpPr/>
          <p:nvPr/>
        </p:nvSpPr>
        <p:spPr>
          <a:xfrm>
            <a:off x="0" y="4888080"/>
            <a:ext cx="91436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0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اس جگہ وہ پہلی موت کی تلخی کے سوا پھر موت کا ذائقہ نہ چکھیں گےاور خدا ان کو عذاب جہنم سے محفوظ رکھے گا</a:t>
            </a:r>
            <a:endParaRPr b="0" lang="en-US" sz="4000" spc="-1" strike="noStrike">
              <a:latin typeface="Arial"/>
            </a:endParaRPr>
          </a:p>
        </p:txBody>
      </p:sp>
    </p:spTree>
  </p:cSld>
  <p:transition>
    <p:fade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إِنَّا أَنزَلْنَاهُ فِي لَيْلَةٍ مُّبَارَكَةٍ إِنَّا كُنَّا مُنذِرِينَ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٣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179280" y="33577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Surely We sent it down on a blessed night, surely We have (always) been warning.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4" name="Rectangle 2"/>
          <p:cNvSpPr/>
          <p:nvPr/>
        </p:nvSpPr>
        <p:spPr>
          <a:xfrm>
            <a:off x="642960" y="485784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4800" spc="-1" strike="noStrike">
                <a:solidFill>
                  <a:srgbClr val="ffffff"/>
                </a:solidFill>
                <a:latin typeface="Adobe Arabic"/>
                <a:cs typeface="Adobe Arabic"/>
              </a:rPr>
              <a:t>ہم نے اسے بابرکت رات میں نازل کیا، بے شک ہم عذاب سے ڈرانے والے ہیں</a:t>
            </a:r>
            <a:endParaRPr b="0" lang="en-US" sz="4800" spc="-1" strike="noStrike">
              <a:latin typeface="Arial"/>
            </a:endParaRPr>
          </a:p>
        </p:txBody>
      </p:sp>
    </p:spTree>
  </p:cSld>
  <p:transition>
    <p:fade/>
  </p:transition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فَضْلًا مِّن رَّبِّكَ ذَلِكَ هُوَ الْفَوْزُ الْعَظِيمُ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٥٧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subTitle"/>
          </p:nvPr>
        </p:nvSpPr>
        <p:spPr>
          <a:xfrm>
            <a:off x="179280" y="3643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 grace from your Lord; that is a mighty achievement.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89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0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یہ تمہارے پروردگار کا فضل ہے نیز یہی بہت بڑی کامیابی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فَإِنَّمَا يَسَّرْنَاهُ بِلِسَانِكَ لَعَلَّهُمْ يَتَذَكَّرُونَ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٥٨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subTitle"/>
          </p:nvPr>
        </p:nvSpPr>
        <p:spPr>
          <a:xfrm>
            <a:off x="179280" y="335772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We have made it (the Qur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’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 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á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n) easy on your tongue, that they may be reminded.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93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4" name="Rectangle 2"/>
          <p:cNvSpPr/>
          <p:nvPr/>
        </p:nvSpPr>
        <p:spPr>
          <a:xfrm>
            <a:off x="800280" y="485784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پس ہم نے قرآن کو تمہاری زبان پر آسان کر دیا ہے تا کہ یہ لوگ نصیحت پکڑیں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فَارْتَقِبْ إِنَّهُم مُّرْتَقِبُونَ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٥٩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So wait, they (too) are waiting.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9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ہاں تم بھی ﴿قیامت کے﴾ منتظر رہو، یہ لوگ بھی منتظر ہیں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اَللَّهُمَّ صَلِّ عَلَى مُحَمَّدٍ وَ آلِ مُحَمَّد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ubTitle"/>
          </p:nvPr>
        </p:nvSpPr>
        <p:spPr>
          <a:xfrm>
            <a:off x="108000" y="3214800"/>
            <a:ext cx="896436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O Alláh send Your blessings on Muhammad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</a:rPr>
              <a:t>and the family of Muhammad.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0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2" name="Rectangle 15"/>
          <p:cNvSpPr/>
          <p:nvPr/>
        </p:nvSpPr>
        <p:spPr>
          <a:xfrm>
            <a:off x="328680" y="5459400"/>
            <a:ext cx="8534160" cy="366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  <a:buNone/>
            </a:pPr>
            <a:r>
              <a:rPr b="1" lang="ar-SA" sz="4000" spc="-1" strike="noStrike">
                <a:solidFill>
                  <a:srgbClr val="ffffff"/>
                </a:solidFill>
                <a:latin typeface="Alvi Nastaleeq"/>
                <a:cs typeface="Alvi Nastaleeq"/>
              </a:rPr>
              <a:t>اے الله! رحمت فرما محمد وآل</a:t>
            </a:r>
            <a:r>
              <a:rPr b="1" lang="en-US" sz="4000" spc="-1" strike="noStrike">
                <a:solidFill>
                  <a:srgbClr val="ffffff"/>
                </a:solidFill>
                <a:latin typeface="Alvi Nastaleeq"/>
                <a:ea typeface="Alvi Nastaleeq"/>
              </a:rPr>
              <a:t>)ع( محمد پر </a:t>
            </a:r>
            <a:endParaRPr b="0" lang="en-US" sz="4000" spc="-1" strike="noStrike">
              <a:latin typeface="Arial"/>
            </a:endParaRPr>
          </a:p>
        </p:txBody>
      </p:sp>
    </p:spTree>
  </p:cSld>
  <p:transition>
    <p:fade/>
  </p:transition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6"/>
          <p:cNvSpPr/>
          <p:nvPr/>
        </p:nvSpPr>
        <p:spPr>
          <a:xfrm>
            <a:off x="468360" y="260280"/>
            <a:ext cx="8280000" cy="36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2e2e2e"/>
              </a:gs>
              <a:gs pos="100000">
                <a:srgbClr val="000000"/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80000"/>
              </a:lnSpc>
              <a:spcBef>
                <a:spcPts val="400"/>
              </a:spcBef>
              <a:buNone/>
            </a:pP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A’maal for the 23rd night of Ramadan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04" name="AutoShape 2"/>
          <p:cNvSpPr/>
          <p:nvPr/>
        </p:nvSpPr>
        <p:spPr>
          <a:xfrm>
            <a:off x="395280" y="765000"/>
            <a:ext cx="8280000" cy="5184360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685800" y="2997360"/>
            <a:ext cx="7772040" cy="11426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6600" spc="-1" strike="noStrike">
                <a:solidFill>
                  <a:srgbClr val="ffff00"/>
                </a:solidFill>
                <a:latin typeface="Arial"/>
              </a:rPr>
              <a:t>Please recite a </a:t>
            </a:r>
            <a:br/>
            <a:r>
              <a:rPr b="1" lang="en-US" sz="6600" spc="-1" strike="noStrike">
                <a:solidFill>
                  <a:srgbClr val="ffff00"/>
                </a:solidFill>
                <a:latin typeface="Arial"/>
              </a:rPr>
              <a:t>Sura E Fatiha</a:t>
            </a:r>
            <a:br/>
            <a:r>
              <a:rPr b="1" lang="en-US" sz="6600" spc="-1" strike="noStrike">
                <a:solidFill>
                  <a:srgbClr val="ffff00"/>
                </a:solidFill>
                <a:latin typeface="Arial"/>
              </a:rPr>
              <a:t>for</a:t>
            </a:r>
            <a:br/>
            <a:r>
              <a:rPr b="1" lang="en-US" sz="6600" spc="-1" strike="noStrike">
                <a:solidFill>
                  <a:srgbClr val="ffff00"/>
                </a:solidFill>
                <a:latin typeface="Arial"/>
              </a:rPr>
              <a:t>ALL MARHUMEEN</a:t>
            </a:r>
            <a:br/>
            <a:endParaRPr b="0" lang="en-US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Rectangle 4"/>
          <p:cNvSpPr/>
          <p:nvPr/>
        </p:nvSpPr>
        <p:spPr>
          <a:xfrm>
            <a:off x="179280" y="6024600"/>
            <a:ext cx="8784720" cy="516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ffffff"/>
                </a:solidFill>
                <a:latin typeface="Trebuchet MS"/>
              </a:rPr>
              <a:t>Kindly recite Sura E Fatiha for Marhumeen of all those who have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ffffff"/>
                </a:solidFill>
                <a:latin typeface="Trebuchet MS"/>
              </a:rPr>
              <a:t> </a:t>
            </a:r>
            <a:r>
              <a:rPr b="1" lang="en-US" sz="1400" spc="-1" strike="noStrike">
                <a:solidFill>
                  <a:srgbClr val="ffffff"/>
                </a:solidFill>
                <a:latin typeface="Trebuchet MS"/>
              </a:rPr>
              <a:t>worked towards making this small work possible.</a:t>
            </a:r>
            <a:endParaRPr b="0" lang="en-US" sz="1400" spc="-1" strike="noStrike">
              <a:latin typeface="Arial"/>
            </a:endParaRPr>
          </a:p>
        </p:txBody>
      </p:sp>
    </p:spTree>
  </p:cSld>
  <p:transition>
    <p:fad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فِيهَا يُفْرَقُ كُلُّ أَمْرٍ حَكِيمٍ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٤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Therein every wise affair is made distinct.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7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اسی شب  قدر میں دنیا کے پر حکمت امور کا فیصلہ ہوتا ہے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أَمْرًا مِّنْ عِندِنَا إِنَّا كُنَّا مُرْسِلِين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٥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An order from Us, indeed We are the senders.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1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2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AE" sz="5400" spc="-1" strike="noStrike">
                <a:solidFill>
                  <a:srgbClr val="ffffff"/>
                </a:solidFill>
                <a:latin typeface="Adobe Arabic"/>
                <a:cs typeface="Adobe Arabic"/>
              </a:rPr>
              <a:t>،ہم ان کا حکم جاری کرتے ہیںبے شک ہم نبیوں کے بھیجنے والے ہیں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141300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Simplified Arabic"/>
              </a:rPr>
              <a:t>رَحْمَةً مِّن رَّبِّكَ إِنَّهُ هُوَ السَّمِيعُ الْعَلِيم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)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ar-SA" sz="5400" spc="-1" strike="noStrike">
                <a:solidFill>
                  <a:srgbClr val="ffffff"/>
                </a:solidFill>
                <a:latin typeface="Arial"/>
                <a:cs typeface="Arial"/>
              </a:rPr>
              <a:t>٦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(</a:t>
            </a:r>
            <a:r>
              <a:rPr b="1" lang="en-US" sz="5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179280" y="3886200"/>
            <a:ext cx="8713440" cy="17521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A mercy from Your Lord; surely He is the All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­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Hearing, the All</a:t>
            </a:r>
            <a:r>
              <a:rPr b="1" lang="en-US" sz="3200" spc="-1" strike="noStrike">
                <a:solidFill>
                  <a:srgbClr val="ffff00"/>
                </a:solidFill>
                <a:latin typeface="Al-Arial"/>
                <a:ea typeface="MS Mincho"/>
              </a:rPr>
              <a:t>­</a:t>
            </a:r>
            <a:r>
              <a:rPr b="1" lang="en-US" sz="3200" spc="-1" strike="noStrike">
                <a:solidFill>
                  <a:srgbClr val="ffff00"/>
                </a:solidFill>
                <a:latin typeface="Arial"/>
                <a:ea typeface="MS Mincho"/>
              </a:rPr>
              <a:t>Knowing.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5" name="Text Box 4"/>
          <p:cNvSpPr/>
          <p:nvPr/>
        </p:nvSpPr>
        <p:spPr>
          <a:xfrm>
            <a:off x="428760" y="288000"/>
            <a:ext cx="8280000" cy="36504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1847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fff99"/>
                </a:solidFill>
                <a:latin typeface="Arial"/>
              </a:rPr>
              <a:t>Sūra ad-Dukhān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6" name="Rectangle 2"/>
          <p:cNvSpPr/>
          <p:nvPr/>
        </p:nvSpPr>
        <p:spPr>
          <a:xfrm>
            <a:off x="642960" y="4959360"/>
            <a:ext cx="7772040" cy="1469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15000"/>
              </a:lnSpc>
              <a:buNone/>
            </a:pPr>
            <a:r>
              <a:rPr b="1" lang="en-US" sz="5400" spc="-1" strike="noStrike">
                <a:solidFill>
                  <a:srgbClr val="ffffff"/>
                </a:solidFill>
                <a:latin typeface="Adobe Arabic"/>
              </a:rPr>
              <a:t> یہ تمہارے پروردگار کی رحمت ہے بے شک وہ بڑا سننے والا واقف کارہے  </a:t>
            </a:r>
            <a:endParaRPr b="0" lang="en-US" sz="5400" spc="-1" strike="noStrike">
              <a:latin typeface="Arial"/>
            </a:endParaRPr>
          </a:p>
        </p:txBody>
      </p:sp>
    </p:spTree>
  </p:cSld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LibreOffice/7.2.6.2$Linux_X86_64 LibreOffice_project/20$Build-2</Application>
  <AppVersion>15.0000</AppVersion>
  <Words>2001</Words>
  <Paragraphs>265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2005-07-27T05:58:58Z</dcterms:created>
  <dc:creator/>
  <dc:description/>
  <dc:language>en-US</dc:language>
  <cp:lastModifiedBy/>
  <dcterms:modified xsi:type="dcterms:W3CDTF">2014-09-30T11:11:18Z</dcterms:modified>
  <cp:revision>269</cp:revision>
  <dc:subject/>
  <dc:title>Sura E Dukhan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On-screen Show (4:3)</vt:lpwstr>
  </property>
  <property fmtid="{D5CDD505-2E9C-101B-9397-08002B2CF9AE}" pid="4" name="Slides">
    <vt:r8>64</vt:r8>
  </property>
</Properties>
</file>